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0" r:id="rId5"/>
    <p:sldId id="264" r:id="rId6"/>
    <p:sldId id="269" r:id="rId7"/>
    <p:sldId id="258" r:id="rId8"/>
    <p:sldId id="261" r:id="rId9"/>
    <p:sldId id="262" r:id="rId10"/>
    <p:sldId id="272" r:id="rId11"/>
    <p:sldId id="271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1CD9-762C-4CCA-83D9-EF909ECAE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Design, modeling and control of bipedal laminate robot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9C364-4C91-48A1-A4AA-2DCAE48C0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Taha Shafa</a:t>
            </a:r>
          </a:p>
          <a:p>
            <a:endParaRPr lang="en-US" dirty="0"/>
          </a:p>
          <a:p>
            <a:r>
              <a:rPr lang="en-US" dirty="0"/>
              <a:t>Advisor: Daniel </a:t>
            </a:r>
            <a:r>
              <a:rPr lang="en-US" dirty="0" err="1"/>
              <a:t>Aukes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4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EE6F-34DD-4CB8-97D7-D428B10E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illustration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B24D2-9369-4C32-8447-C4E186351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083" y="2249488"/>
            <a:ext cx="280865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3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808-D4D0-47A5-A3D0-6D2AF8AA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Pynamics</a:t>
            </a:r>
            <a:r>
              <a:rPr lang="en-US" dirty="0"/>
              <a:t>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236BF2-2BED-4F21-88ED-EE61A2865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806" y="1962808"/>
            <a:ext cx="7524359" cy="3834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B9EE6-B3CC-48A0-A930-D6CFA044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11" y="618518"/>
            <a:ext cx="2781300" cy="4048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6DAE7-2892-4AD4-AD15-A3AEC44A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4724400"/>
            <a:ext cx="93059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4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9FE2-C92D-43B8-A8C8-3378AC3F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351F0-29EE-4FFE-9121-F2F0D5DF7E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LQR</a:t>
            </a:r>
          </a:p>
          <a:p>
            <a:pPr lvl="1"/>
            <a:r>
              <a:rPr lang="en-US" dirty="0"/>
              <a:t>Desirable sensitivity properties</a:t>
            </a:r>
          </a:p>
          <a:p>
            <a:pPr lvl="1"/>
            <a:r>
              <a:rPr lang="en-US" dirty="0"/>
              <a:t>Ideal for balancing</a:t>
            </a:r>
          </a:p>
          <a:p>
            <a:r>
              <a:rPr lang="en-US" dirty="0"/>
              <a:t>Optimal Control</a:t>
            </a:r>
          </a:p>
          <a:p>
            <a:pPr lvl="1"/>
            <a:r>
              <a:rPr lang="en-US" dirty="0"/>
              <a:t>Ideal for path following</a:t>
            </a:r>
          </a:p>
          <a:p>
            <a:pPr lvl="1"/>
            <a:r>
              <a:rPr lang="en-US" dirty="0"/>
              <a:t>Potentially useful for walking</a:t>
            </a:r>
          </a:p>
          <a:p>
            <a:r>
              <a:rPr lang="en-US" dirty="0"/>
              <a:t>Potentially need to switch between two different kinds of control systems between balancing and walking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23B345-FC2E-485A-B040-ABCABC577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1244" y="2249486"/>
            <a:ext cx="4930219" cy="2511427"/>
          </a:xfrm>
        </p:spPr>
      </p:pic>
    </p:spTree>
    <p:extLst>
      <p:ext uri="{BB962C8B-B14F-4D97-AF65-F5344CB8AC3E}">
        <p14:creationId xmlns:p14="http://schemas.microsoft.com/office/powerpoint/2010/main" val="161602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54B4-8E6B-4D69-96CD-2DA8A21D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5A6E-7B03-48FF-97BA-11750043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 design to fit new motors</a:t>
            </a:r>
          </a:p>
          <a:p>
            <a:r>
              <a:rPr lang="en-US" dirty="0"/>
              <a:t>Implement model into LQR based controller and full state feedback controller</a:t>
            </a:r>
          </a:p>
          <a:p>
            <a:r>
              <a:rPr lang="en-US" dirty="0"/>
              <a:t>Adjust the model to account for flexible links</a:t>
            </a:r>
          </a:p>
          <a:p>
            <a:pPr lvl="1"/>
            <a:r>
              <a:rPr lang="en-US" dirty="0"/>
              <a:t>Measure the flexibility of links used in future design</a:t>
            </a:r>
          </a:p>
          <a:p>
            <a:r>
              <a:rPr lang="en-US" dirty="0"/>
              <a:t>Compare and contrast different control systems paired with different models to conclude the efficacy of model based control on laminate materials</a:t>
            </a:r>
          </a:p>
        </p:txBody>
      </p:sp>
    </p:spTree>
    <p:extLst>
      <p:ext uri="{BB962C8B-B14F-4D97-AF65-F5344CB8AC3E}">
        <p14:creationId xmlns:p14="http://schemas.microsoft.com/office/powerpoint/2010/main" val="31794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5341-5563-47E6-BD26-08F6AC9C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FAA-55DF-4A9E-BEFA-E974D35DB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r>
              <a:rPr lang="en-US" dirty="0"/>
              <a:t>Different Control Techniques</a:t>
            </a:r>
          </a:p>
          <a:p>
            <a:r>
              <a:rPr lang="en-US" dirty="0"/>
              <a:t>Laminate materials</a:t>
            </a:r>
          </a:p>
          <a:p>
            <a:r>
              <a:rPr lang="en-US" dirty="0"/>
              <a:t>Practical implementation of ideas in my thesis</a:t>
            </a:r>
          </a:p>
        </p:txBody>
      </p:sp>
    </p:spTree>
    <p:extLst>
      <p:ext uri="{BB962C8B-B14F-4D97-AF65-F5344CB8AC3E}">
        <p14:creationId xmlns:p14="http://schemas.microsoft.com/office/powerpoint/2010/main" val="356736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C07D-3ADD-425A-92FF-2D8FC01B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822A-F1C2-4F57-92D7-D0E7DEEB0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6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41BE-6C12-4EAB-A06F-2CB45877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6AA8-F496-4052-A33F-53CB14962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Laminate robotics contain many advantages in the cost and ease of manufacturability, however they are difficult to model and control</a:t>
            </a:r>
          </a:p>
          <a:p>
            <a:r>
              <a:rPr lang="en-US" dirty="0"/>
              <a:t>Currently there are not used for high precision applications</a:t>
            </a:r>
          </a:p>
          <a:p>
            <a:r>
              <a:rPr lang="en-US" dirty="0"/>
              <a:t>I want to show that a laminate robot can be designed, modeled, and controlled in such a way that will eventually allow for high precision applications with laminate robotics</a:t>
            </a:r>
          </a:p>
        </p:txBody>
      </p:sp>
    </p:spTree>
    <p:extLst>
      <p:ext uri="{BB962C8B-B14F-4D97-AF65-F5344CB8AC3E}">
        <p14:creationId xmlns:p14="http://schemas.microsoft.com/office/powerpoint/2010/main" val="426121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48A-A4BB-4A37-B288-64BF231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F37A3-7BC2-4214-9018-F929B810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Keeping costs down means cheap motors</a:t>
            </a:r>
          </a:p>
          <a:p>
            <a:pPr lvl="1"/>
            <a:r>
              <a:rPr lang="en-US" dirty="0"/>
              <a:t>Cheap motors have less desirable properties</a:t>
            </a:r>
          </a:p>
          <a:p>
            <a:pPr lvl="1"/>
            <a:r>
              <a:rPr lang="en-US" dirty="0"/>
              <a:t>Their behavior is harder to model/predict/control</a:t>
            </a:r>
          </a:p>
          <a:p>
            <a:r>
              <a:rPr lang="en-US" dirty="0"/>
              <a:t>High torque motors are needed for controls applications</a:t>
            </a:r>
          </a:p>
          <a:p>
            <a:pPr lvl="1"/>
            <a:r>
              <a:rPr lang="en-US" dirty="0"/>
              <a:t>High torque motors are heavier</a:t>
            </a:r>
          </a:p>
          <a:p>
            <a:pPr lvl="2"/>
            <a:r>
              <a:rPr lang="en-US" dirty="0"/>
              <a:t>Difficult to support weight of heavy motors with laminate materials</a:t>
            </a:r>
          </a:p>
          <a:p>
            <a:r>
              <a:rPr lang="en-US" dirty="0"/>
              <a:t>Flexible materials are difficult to model</a:t>
            </a:r>
          </a:p>
          <a:p>
            <a:pPr lvl="1"/>
            <a:r>
              <a:rPr lang="en-US" dirty="0"/>
              <a:t>Flexible materials are more prone to degradation</a:t>
            </a:r>
          </a:p>
          <a:p>
            <a:pPr lvl="1"/>
            <a:r>
              <a:rPr lang="en-US" dirty="0"/>
              <a:t>Their models will be completely changed if there are any unwanted bends or tears</a:t>
            </a:r>
          </a:p>
        </p:txBody>
      </p:sp>
    </p:spTree>
    <p:extLst>
      <p:ext uri="{BB962C8B-B14F-4D97-AF65-F5344CB8AC3E}">
        <p14:creationId xmlns:p14="http://schemas.microsoft.com/office/powerpoint/2010/main" val="105260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3129-26C4-4869-AB2C-AF4ED302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0ADA6-B0DE-468E-9C4C-B123218B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laminate robots?</a:t>
            </a:r>
          </a:p>
          <a:p>
            <a:r>
              <a:rPr lang="en-US" dirty="0"/>
              <a:t>Why do we want to develop them?</a:t>
            </a:r>
          </a:p>
          <a:p>
            <a:r>
              <a:rPr lang="en-US" dirty="0"/>
              <a:t>What are the advantages and disadvantages of control algorithms?</a:t>
            </a:r>
          </a:p>
          <a:p>
            <a:r>
              <a:rPr lang="en-US" dirty="0"/>
              <a:t>Why are there not more control engineers implementing their knowledge onto laminate robotics?</a:t>
            </a:r>
          </a:p>
          <a:p>
            <a:r>
              <a:rPr lang="en-US" dirty="0"/>
              <a:t>How is my project addressing these issues?</a:t>
            </a:r>
          </a:p>
        </p:txBody>
      </p:sp>
    </p:spTree>
    <p:extLst>
      <p:ext uri="{BB962C8B-B14F-4D97-AF65-F5344CB8AC3E}">
        <p14:creationId xmlns:p14="http://schemas.microsoft.com/office/powerpoint/2010/main" val="75588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2D0F8-4D7D-4535-80B0-8CA63773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Laminate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48BD-1A5B-4F58-8F5A-38AE5E0917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Flexible, easily printed materials used for robotics</a:t>
            </a:r>
          </a:p>
          <a:p>
            <a:r>
              <a:rPr lang="en-US" dirty="0"/>
              <a:t>Convenient for producing large quantities at low cost</a:t>
            </a:r>
          </a:p>
          <a:p>
            <a:r>
              <a:rPr lang="en-US" dirty="0"/>
              <a:t>Flexible nature could prove advantageous for certain 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609F04-9E35-4C2D-832F-746DC51C5B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</p:spTree>
    <p:extLst>
      <p:ext uri="{BB962C8B-B14F-4D97-AF65-F5344CB8AC3E}">
        <p14:creationId xmlns:p14="http://schemas.microsoft.com/office/powerpoint/2010/main" val="203983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C3F5-A7E1-4FA0-BCFC-2A7802F3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EAE0-626B-475E-8DCE-D69CA1370C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 bipedal laminate robot platform with 2DoF</a:t>
            </a:r>
          </a:p>
          <a:p>
            <a:r>
              <a:rPr lang="en-US" dirty="0"/>
              <a:t>Multiple design iterations developed a prototype capable of standing and movement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FABBD-AC35-486E-9027-C7BFF6DFE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8665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27523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6F2A-7D4C-4993-BD2F-82A101E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64C27-D35A-4583-9F14-FAD5BC647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Motors: </a:t>
            </a:r>
          </a:p>
          <a:p>
            <a:pPr lvl="1"/>
            <a:r>
              <a:rPr lang="en-US" dirty="0"/>
              <a:t>3 </a:t>
            </a:r>
            <a:r>
              <a:rPr lang="en-US" dirty="0" err="1"/>
              <a:t>Dynamixel</a:t>
            </a:r>
            <a:r>
              <a:rPr lang="en-US" dirty="0"/>
              <a:t> XL-320 Motors</a:t>
            </a:r>
          </a:p>
          <a:p>
            <a:r>
              <a:rPr lang="en-US" dirty="0"/>
              <a:t>Board: </a:t>
            </a:r>
          </a:p>
          <a:p>
            <a:pPr lvl="1"/>
            <a:r>
              <a:rPr lang="en-US" dirty="0"/>
              <a:t>OpenCM9.04</a:t>
            </a:r>
          </a:p>
          <a:p>
            <a:r>
              <a:rPr lang="en-US" dirty="0"/>
              <a:t>Laminate Material:</a:t>
            </a:r>
          </a:p>
          <a:p>
            <a:pPr lvl="1"/>
            <a:r>
              <a:rPr lang="en-US" dirty="0"/>
              <a:t>Cardboard</a:t>
            </a:r>
          </a:p>
          <a:p>
            <a:pPr lvl="2"/>
            <a:r>
              <a:rPr lang="en-US" dirty="0"/>
              <a:t>1.04 mm thick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DC64E5-B7D9-4413-B261-F04B7D146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5445848" y="1699541"/>
            <a:ext cx="5188505" cy="3891378"/>
          </a:xfrm>
        </p:spPr>
      </p:pic>
    </p:spTree>
    <p:extLst>
      <p:ext uri="{BB962C8B-B14F-4D97-AF65-F5344CB8AC3E}">
        <p14:creationId xmlns:p14="http://schemas.microsoft.com/office/powerpoint/2010/main" val="423533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866B-64C2-46BB-A486-1B513402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55C4-D560-4C9D-BCA0-6376B5CA44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Pynamics</a:t>
            </a:r>
            <a:r>
              <a:rPr lang="en-US" dirty="0"/>
              <a:t> Simulations</a:t>
            </a:r>
          </a:p>
          <a:p>
            <a:pPr lvl="1"/>
            <a:r>
              <a:rPr lang="en-US" dirty="0"/>
              <a:t>Kane’s method</a:t>
            </a:r>
          </a:p>
          <a:p>
            <a:r>
              <a:rPr lang="en-US" dirty="0"/>
              <a:t>Hand Calculations</a:t>
            </a:r>
          </a:p>
          <a:p>
            <a:pPr lvl="1"/>
            <a:r>
              <a:rPr lang="en-US" dirty="0"/>
              <a:t>Lagrange</a:t>
            </a:r>
          </a:p>
          <a:p>
            <a:r>
              <a:rPr lang="en-US" dirty="0"/>
              <a:t>Rigid Body Dynamics</a:t>
            </a:r>
          </a:p>
          <a:p>
            <a:pPr lvl="1"/>
            <a:r>
              <a:rPr lang="en-US" dirty="0"/>
              <a:t>Hand Calculations</a:t>
            </a:r>
          </a:p>
          <a:p>
            <a:pPr lvl="1"/>
            <a:r>
              <a:rPr lang="en-US" dirty="0" err="1"/>
              <a:t>Pynamics</a:t>
            </a:r>
            <a:endParaRPr lang="en-US" dirty="0"/>
          </a:p>
          <a:p>
            <a:r>
              <a:rPr lang="en-US" dirty="0"/>
              <a:t>Soft Body Dynamics</a:t>
            </a:r>
          </a:p>
          <a:p>
            <a:pPr lvl="1"/>
            <a:r>
              <a:rPr lang="en-US" dirty="0" err="1"/>
              <a:t>Pynamics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CFCEE-57C3-431E-B870-A6E39FF629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0444" y="1182915"/>
            <a:ext cx="4878388" cy="357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53329-702C-41C2-8957-61AF1C96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44" y="4872251"/>
            <a:ext cx="5229225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BABF-C229-42A9-9173-15DE96902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44" y="5459840"/>
            <a:ext cx="14859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3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1563</TotalTime>
  <Words>391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Design, modeling and control of bipedal laminate robot </vt:lpstr>
      <vt:lpstr>Outline</vt:lpstr>
      <vt:lpstr>Problem Statement</vt:lpstr>
      <vt:lpstr>Challenges</vt:lpstr>
      <vt:lpstr>Background</vt:lpstr>
      <vt:lpstr>Laminate Robots</vt:lpstr>
      <vt:lpstr>Objective</vt:lpstr>
      <vt:lpstr>Current Design</vt:lpstr>
      <vt:lpstr>Modeling</vt:lpstr>
      <vt:lpstr>Model illustration</vt:lpstr>
      <vt:lpstr>Pynamics Model</vt:lpstr>
      <vt:lpstr>Controls Algorithms</vt:lpstr>
      <vt:lpstr>Future Work</vt:lpstr>
      <vt:lpstr>Conclusion/Future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modeling and control of bipedal laminate robot</dc:title>
  <dc:creator>Taha Shafa</dc:creator>
  <cp:lastModifiedBy>Taha Shafa</cp:lastModifiedBy>
  <cp:revision>29</cp:revision>
  <dcterms:created xsi:type="dcterms:W3CDTF">2019-11-21T05:33:21Z</dcterms:created>
  <dcterms:modified xsi:type="dcterms:W3CDTF">2019-11-22T07:37:18Z</dcterms:modified>
</cp:coreProperties>
</file>